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oppins"/>
      <p:regular r:id="rId31"/>
      <p:bold r:id="rId32"/>
      <p:italic r:id="rId33"/>
      <p:boldItalic r:id="rId34"/>
    </p:embeddedFont>
    <p:embeddedFont>
      <p:font typeface="Montserrat Light"/>
      <p:regular r:id="rId35"/>
      <p:bold r:id="rId36"/>
      <p:italic r:id="rId37"/>
      <p:boldItalic r:id="rId38"/>
    </p:embeddedFont>
    <p:embeddedFont>
      <p:font typeface="Poppins ExtraBold"/>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3C763F-535A-4416-B2B3-454D3339377C}">
  <a:tblStyle styleId="{F33C763F-535A-4416-B2B3-454D333937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Extra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oppins-italic.fntdata"/><Relationship Id="rId10" Type="http://schemas.openxmlformats.org/officeDocument/2006/relationships/slide" Target="slides/slide4.xml"/><Relationship Id="rId32" Type="http://schemas.openxmlformats.org/officeDocument/2006/relationships/font" Target="fonts/Poppins-bold.fntdata"/><Relationship Id="rId13" Type="http://schemas.openxmlformats.org/officeDocument/2006/relationships/slide" Target="slides/slide7.xml"/><Relationship Id="rId35" Type="http://schemas.openxmlformats.org/officeDocument/2006/relationships/font" Target="fonts/MontserratLight-regular.fntdata"/><Relationship Id="rId12" Type="http://schemas.openxmlformats.org/officeDocument/2006/relationships/slide" Target="slides/slide6.xml"/><Relationship Id="rId34" Type="http://schemas.openxmlformats.org/officeDocument/2006/relationships/font" Target="fonts/Poppins-boldItalic.fntdata"/><Relationship Id="rId15" Type="http://schemas.openxmlformats.org/officeDocument/2006/relationships/slide" Target="slides/slide9.xml"/><Relationship Id="rId37" Type="http://schemas.openxmlformats.org/officeDocument/2006/relationships/font" Target="fonts/MontserratLight-italic.fntdata"/><Relationship Id="rId14" Type="http://schemas.openxmlformats.org/officeDocument/2006/relationships/slide" Target="slides/slide8.xml"/><Relationship Id="rId36" Type="http://schemas.openxmlformats.org/officeDocument/2006/relationships/font" Target="fonts/MontserratLight-bold.fntdata"/><Relationship Id="rId17" Type="http://schemas.openxmlformats.org/officeDocument/2006/relationships/slide" Target="slides/slide11.xml"/><Relationship Id="rId39" Type="http://schemas.openxmlformats.org/officeDocument/2006/relationships/font" Target="fonts/PoppinsExtraBold-bold.fntdata"/><Relationship Id="rId16" Type="http://schemas.openxmlformats.org/officeDocument/2006/relationships/slide" Target="slides/slide10.xml"/><Relationship Id="rId38" Type="http://schemas.openxmlformats.org/officeDocument/2006/relationships/font" Target="fonts/Montserrat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895b6e6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895b6e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1895b6e6f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1895b6e6f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895b6e6f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895b6e6f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895b6e6f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1895b6e6f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895b6e6f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1895b6e6f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895b6e6f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1895b6e6f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895b6e6f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895b6e6f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1895b6e6f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1895b6e6f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895b6e6f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1895b6e6f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895b6e6f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895b6e6f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895b6e6f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895b6e6f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1895b6e6f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1895b6e6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1895b6e6fc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1895b6e6fc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895b6e6f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895b6e6f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895b6e6fc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1895b6e6fc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895b6e6f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1895b6e6f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895b6e6f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1895b6e6f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895b6e6f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895b6e6f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1895b6e6f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1895b6e6f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895b6e6f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895b6e6f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1895b6e6f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1895b6e6f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1895b6e6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1895b6e6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1895b6e6f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1895b6e6f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1895b6e6f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1895b6e6f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hyperlink" Target="https://www.youtube.com/watch?v=l1W2OwV5rgY&amp;list=PLFIM0718LjIUqXfmEIBE3-uzERZPh3vp6" TargetMode="External"/><Relationship Id="rId6" Type="http://schemas.openxmlformats.org/officeDocument/2006/relationships/hyperlink" Target="https://www.youtube.com/watch?v=TaBWhb5SPfc" TargetMode="External"/><Relationship Id="rId7" Type="http://schemas.openxmlformats.org/officeDocument/2006/relationships/hyperlink" Target="https://www.petanikode.com/tutorial/ph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hyperlink" Target="https://www.w3schools.com/php/phptryit.asp?filename=tryphp_compil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61" name="Google Shape;61;p1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PHP</a:t>
            </a:r>
            <a:endParaRPr sz="4200">
              <a:solidFill>
                <a:srgbClr val="FFFFFF"/>
              </a:solidFill>
              <a:latin typeface="Poppins ExtraBold"/>
              <a:ea typeface="Poppins ExtraBold"/>
              <a:cs typeface="Poppins ExtraBold"/>
              <a:sym typeface="Poppins ExtraBold"/>
            </a:endParaRPr>
          </a:p>
        </p:txBody>
      </p:sp>
      <p:sp>
        <p:nvSpPr>
          <p:cNvPr id="64" name="Google Shape;64;p1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65" name="Google Shape;65;p1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66" name="Google Shape;66;p1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3"/>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Sintaks Dasar</a:t>
            </a:r>
            <a:endParaRPr sz="3200">
              <a:solidFill>
                <a:schemeClr val="dk1"/>
              </a:solidFill>
              <a:latin typeface="Poppins ExtraBold"/>
              <a:ea typeface="Poppins ExtraBold"/>
              <a:cs typeface="Poppins ExtraBold"/>
              <a:sym typeface="Poppins ExtraBold"/>
            </a:endParaRPr>
          </a:p>
        </p:txBody>
      </p:sp>
      <p:sp>
        <p:nvSpPr>
          <p:cNvPr id="146" name="Google Shape;146;p2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47" name="Google Shape;147;p23"/>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48" name="Google Shape;148;p23"/>
          <p:cNvSpPr txBox="1"/>
          <p:nvPr/>
        </p:nvSpPr>
        <p:spPr>
          <a:xfrm>
            <a:off x="662650" y="1478700"/>
            <a:ext cx="7352400" cy="983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161616"/>
                </a:solidFill>
                <a:latin typeface="Poppins"/>
                <a:ea typeface="Poppins"/>
                <a:cs typeface="Poppins"/>
                <a:sym typeface="Poppins"/>
              </a:rPr>
              <a:t>Penulisan komentar di PHP</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49" name="Google Shape;149;p23"/>
          <p:cNvPicPr preferRelativeResize="0"/>
          <p:nvPr/>
        </p:nvPicPr>
        <p:blipFill>
          <a:blip r:embed="rId5">
            <a:alphaModFix/>
          </a:blip>
          <a:stretch>
            <a:fillRect/>
          </a:stretch>
        </p:blipFill>
        <p:spPr>
          <a:xfrm>
            <a:off x="778249" y="2195700"/>
            <a:ext cx="3124075" cy="1352275"/>
          </a:xfrm>
          <a:prstGeom prst="rect">
            <a:avLst/>
          </a:prstGeom>
          <a:noFill/>
          <a:ln>
            <a:noFill/>
          </a:ln>
        </p:spPr>
      </p:pic>
      <p:pic>
        <p:nvPicPr>
          <p:cNvPr id="150" name="Google Shape;150;p23"/>
          <p:cNvPicPr preferRelativeResize="0"/>
          <p:nvPr/>
        </p:nvPicPr>
        <p:blipFill>
          <a:blip r:embed="rId6">
            <a:alphaModFix/>
          </a:blip>
          <a:stretch>
            <a:fillRect/>
          </a:stretch>
        </p:blipFill>
        <p:spPr>
          <a:xfrm>
            <a:off x="4434275" y="2195700"/>
            <a:ext cx="3377355" cy="135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156" name="Google Shape;156;p24"/>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OPERATOR</a:t>
            </a:r>
            <a:endParaRPr sz="4200">
              <a:solidFill>
                <a:srgbClr val="FFFFFF"/>
              </a:solidFill>
              <a:latin typeface="Poppins ExtraBold"/>
              <a:ea typeface="Poppins ExtraBold"/>
              <a:cs typeface="Poppins ExtraBold"/>
              <a:sym typeface="Poppins ExtraBold"/>
            </a:endParaRPr>
          </a:p>
        </p:txBody>
      </p:sp>
      <p:sp>
        <p:nvSpPr>
          <p:cNvPr id="159" name="Google Shape;159;p24"/>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160" name="Google Shape;160;p24"/>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161" name="Google Shape;161;p24"/>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2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67" name="Google Shape;167;p2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68" name="Google Shape;168;p25"/>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lt1"/>
                </a:solidFill>
                <a:latin typeface="Poppins ExtraBold"/>
                <a:ea typeface="Poppins ExtraBold"/>
                <a:cs typeface="Poppins ExtraBold"/>
                <a:sym typeface="Poppins ExtraBold"/>
              </a:rPr>
              <a:t>Operator Aritmatika</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graphicFrame>
        <p:nvGraphicFramePr>
          <p:cNvPr id="169" name="Google Shape;169;p25"/>
          <p:cNvGraphicFramePr/>
          <p:nvPr/>
        </p:nvGraphicFramePr>
        <p:xfrm>
          <a:off x="952500" y="1528075"/>
          <a:ext cx="3000000" cy="3000000"/>
        </p:xfrm>
        <a:graphic>
          <a:graphicData uri="http://schemas.openxmlformats.org/drawingml/2006/table">
            <a:tbl>
              <a:tblPr>
                <a:noFill/>
                <a:tableStyleId>{F33C763F-535A-4416-B2B3-454D3339377C}</a:tableStyleId>
              </a:tblPr>
              <a:tblGrid>
                <a:gridCol w="3619500"/>
                <a:gridCol w="3619500"/>
              </a:tblGrid>
              <a:tr h="381000">
                <a:tc>
                  <a:txBody>
                    <a:bodyPr/>
                    <a:lstStyle/>
                    <a:p>
                      <a:pPr indent="0" lvl="0" marL="0" rtl="0" algn="ctr">
                        <a:spcBef>
                          <a:spcPts val="0"/>
                        </a:spcBef>
                        <a:spcAft>
                          <a:spcPts val="0"/>
                        </a:spcAft>
                        <a:buNone/>
                      </a:pPr>
                      <a:r>
                        <a:rPr b="1" lang="en" sz="1200">
                          <a:latin typeface="Poppins"/>
                          <a:ea typeface="Poppins"/>
                          <a:cs typeface="Poppins"/>
                          <a:sym typeface="Poppins"/>
                        </a:rPr>
                        <a:t>Nama Operator</a:t>
                      </a:r>
                      <a:endParaRPr b="1"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latin typeface="Poppins"/>
                          <a:ea typeface="Poppins"/>
                          <a:cs typeface="Poppins"/>
                          <a:sym typeface="Poppins"/>
                        </a:rPr>
                        <a:t>Simbol</a:t>
                      </a:r>
                      <a:endParaRPr b="1"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Penjumlahan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Pengurangan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Perkalian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Pemangkatan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Pembagian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Sisa Bagi</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75" name="Google Shape;175;p26"/>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76" name="Google Shape;176;p26"/>
          <p:cNvPicPr preferRelativeResize="0"/>
          <p:nvPr/>
        </p:nvPicPr>
        <p:blipFill rotWithShape="1">
          <a:blip r:embed="rId5">
            <a:alphaModFix/>
          </a:blip>
          <a:srcRect b="0" l="0" r="0" t="4150"/>
          <a:stretch/>
        </p:blipFill>
        <p:spPr>
          <a:xfrm>
            <a:off x="2367850" y="718348"/>
            <a:ext cx="4408275" cy="3959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82" name="Google Shape;182;p27"/>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183" name="Google Shape;183;p27"/>
          <p:cNvPicPr preferRelativeResize="0"/>
          <p:nvPr/>
        </p:nvPicPr>
        <p:blipFill>
          <a:blip r:embed="rId5">
            <a:alphaModFix/>
          </a:blip>
          <a:stretch>
            <a:fillRect/>
          </a:stretch>
        </p:blipFill>
        <p:spPr>
          <a:xfrm>
            <a:off x="1452313" y="885698"/>
            <a:ext cx="6334863" cy="3650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2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89" name="Google Shape;189;p2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90" name="Google Shape;190;p28"/>
          <p:cNvSpPr txBox="1"/>
          <p:nvPr/>
        </p:nvSpPr>
        <p:spPr>
          <a:xfrm>
            <a:off x="728350" y="843850"/>
            <a:ext cx="7804800" cy="1416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lt1"/>
                </a:solidFill>
                <a:latin typeface="Poppins ExtraBold"/>
                <a:ea typeface="Poppins ExtraBold"/>
                <a:cs typeface="Poppins ExtraBold"/>
                <a:sym typeface="Poppins ExtraBold"/>
              </a:rPr>
              <a:t>Operator Increment dan Decrement</a:t>
            </a:r>
            <a:endParaRPr sz="3200">
              <a:solidFill>
                <a:schemeClr val="lt1"/>
              </a:solidFill>
              <a:latin typeface="Poppins ExtraBold"/>
              <a:ea typeface="Poppins ExtraBold"/>
              <a:cs typeface="Poppins ExtraBold"/>
              <a:sym typeface="Poppins ExtraBold"/>
            </a:endParaRPr>
          </a:p>
        </p:txBody>
      </p:sp>
      <p:sp>
        <p:nvSpPr>
          <p:cNvPr id="191" name="Google Shape;191;p28"/>
          <p:cNvSpPr txBox="1"/>
          <p:nvPr/>
        </p:nvSpPr>
        <p:spPr>
          <a:xfrm>
            <a:off x="748500" y="1736275"/>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lt1"/>
                </a:solidFill>
                <a:latin typeface="Poppins"/>
                <a:ea typeface="Poppins"/>
                <a:cs typeface="Poppins"/>
                <a:sym typeface="Poppins"/>
              </a:rPr>
              <a:t>Operator increment dan decrement merupakan operator yang digunakan untuk menambah +1 dan mengurangi -1.</a:t>
            </a:r>
            <a:endParaRPr sz="1200">
              <a:solidFill>
                <a:schemeClr val="lt1"/>
              </a:solidFill>
              <a:latin typeface="Poppins"/>
              <a:ea typeface="Poppins"/>
              <a:cs typeface="Poppins"/>
              <a:sym typeface="Poppins"/>
            </a:endParaRPr>
          </a:p>
          <a:p>
            <a:pPr indent="0" lvl="0" marL="0" rtl="0" algn="just">
              <a:lnSpc>
                <a:spcPct val="150000"/>
              </a:lnSpc>
              <a:spcBef>
                <a:spcPts val="1200"/>
              </a:spcBef>
              <a:spcAft>
                <a:spcPts val="0"/>
              </a:spcAft>
              <a:buClr>
                <a:schemeClr val="dk1"/>
              </a:buClr>
              <a:buSzPts val="1100"/>
              <a:buFont typeface="Arial"/>
              <a:buNone/>
            </a:pPr>
            <a:r>
              <a:rPr lang="en" sz="1200">
                <a:solidFill>
                  <a:schemeClr val="lt1"/>
                </a:solidFill>
                <a:latin typeface="Poppins"/>
                <a:ea typeface="Poppins"/>
                <a:cs typeface="Poppins"/>
                <a:sym typeface="Poppins"/>
              </a:rPr>
              <a:t>Operator increment menggunakan simbol ++ , sedangkan decrement menggunakan simbol --</a:t>
            </a:r>
            <a:endParaRPr sz="1200">
              <a:solidFill>
                <a:schemeClr val="lt1"/>
              </a:solidFill>
              <a:latin typeface="Poppins"/>
              <a:ea typeface="Poppins"/>
              <a:cs typeface="Poppins"/>
              <a:sym typeface="Poppins"/>
            </a:endParaRPr>
          </a:p>
          <a:p>
            <a:pPr indent="0" lvl="0" marL="0" rtl="0" algn="just">
              <a:lnSpc>
                <a:spcPct val="150000"/>
              </a:lnSpc>
              <a:spcBef>
                <a:spcPts val="1200"/>
              </a:spcBef>
              <a:spcAft>
                <a:spcPts val="1200"/>
              </a:spcAft>
              <a:buClr>
                <a:schemeClr val="dk1"/>
              </a:buClr>
              <a:buSzPts val="1100"/>
              <a:buFont typeface="Arial"/>
              <a:buNone/>
            </a:pPr>
            <a:r>
              <a:t/>
            </a:r>
            <a:endParaRPr sz="1200">
              <a:solidFill>
                <a:schemeClr val="lt1"/>
              </a:solidFill>
              <a:latin typeface="Poppins"/>
              <a:ea typeface="Poppins"/>
              <a:cs typeface="Poppins"/>
              <a:sym typeface="Poppins"/>
            </a:endParaRPr>
          </a:p>
        </p:txBody>
      </p:sp>
      <p:pic>
        <p:nvPicPr>
          <p:cNvPr id="192" name="Google Shape;192;p28"/>
          <p:cNvPicPr preferRelativeResize="0"/>
          <p:nvPr/>
        </p:nvPicPr>
        <p:blipFill>
          <a:blip r:embed="rId5">
            <a:alphaModFix/>
          </a:blip>
          <a:stretch>
            <a:fillRect/>
          </a:stretch>
        </p:blipFill>
        <p:spPr>
          <a:xfrm>
            <a:off x="3611463" y="3164364"/>
            <a:ext cx="2038575" cy="1520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2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198" name="Google Shape;198;p2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99" name="Google Shape;199;p29"/>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lt1"/>
                </a:solidFill>
                <a:latin typeface="Poppins ExtraBold"/>
                <a:ea typeface="Poppins ExtraBold"/>
                <a:cs typeface="Poppins ExtraBold"/>
                <a:sym typeface="Poppins ExtraBold"/>
              </a:rPr>
              <a:t>Operator Logika</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graphicFrame>
        <p:nvGraphicFramePr>
          <p:cNvPr id="200" name="Google Shape;200;p29"/>
          <p:cNvGraphicFramePr/>
          <p:nvPr/>
        </p:nvGraphicFramePr>
        <p:xfrm>
          <a:off x="952500" y="1528075"/>
          <a:ext cx="3000000" cy="3000000"/>
        </p:xfrm>
        <a:graphic>
          <a:graphicData uri="http://schemas.openxmlformats.org/drawingml/2006/table">
            <a:tbl>
              <a:tblPr>
                <a:noFill/>
                <a:tableStyleId>{F33C763F-535A-4416-B2B3-454D3339377C}</a:tableStyleId>
              </a:tblPr>
              <a:tblGrid>
                <a:gridCol w="3619500"/>
                <a:gridCol w="3619500"/>
              </a:tblGrid>
              <a:tr h="381000">
                <a:tc>
                  <a:txBody>
                    <a:bodyPr/>
                    <a:lstStyle/>
                    <a:p>
                      <a:pPr indent="0" lvl="0" marL="0" rtl="0" algn="ctr">
                        <a:spcBef>
                          <a:spcPts val="0"/>
                        </a:spcBef>
                        <a:spcAft>
                          <a:spcPts val="0"/>
                        </a:spcAft>
                        <a:buNone/>
                      </a:pPr>
                      <a:r>
                        <a:rPr b="1" lang="en" sz="1200">
                          <a:latin typeface="Poppins"/>
                          <a:ea typeface="Poppins"/>
                          <a:cs typeface="Poppins"/>
                          <a:sym typeface="Poppins"/>
                        </a:rPr>
                        <a:t>Nama Operator</a:t>
                      </a:r>
                      <a:endParaRPr b="1"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latin typeface="Poppins"/>
                          <a:ea typeface="Poppins"/>
                          <a:cs typeface="Poppins"/>
                          <a:sym typeface="Poppins"/>
                        </a:rPr>
                        <a:t>Simbol</a:t>
                      </a:r>
                      <a:endParaRPr b="1"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Lebih Besar</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&gt;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Lebih Kecil</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&lt;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Sama Dengan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Tidak Sama Dengan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Lebih Besar Sama Dengan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&gt;=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latin typeface="Poppins"/>
                          <a:ea typeface="Poppins"/>
                          <a:cs typeface="Poppins"/>
                          <a:sym typeface="Poppins"/>
                        </a:rPr>
                        <a:t>Lebih Kecil Sama Dengan</a:t>
                      </a:r>
                      <a:endParaRPr sz="12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Poppins"/>
                          <a:ea typeface="Poppins"/>
                          <a:cs typeface="Poppins"/>
                          <a:sym typeface="Poppins"/>
                        </a:rPr>
                        <a:t>&lt;=</a:t>
                      </a:r>
                      <a:endParaRPr sz="1500">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206" name="Google Shape;206;p30"/>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07" name="Google Shape;207;p30"/>
          <p:cNvPicPr preferRelativeResize="0"/>
          <p:nvPr/>
        </p:nvPicPr>
        <p:blipFill>
          <a:blip r:embed="rId5">
            <a:alphaModFix/>
          </a:blip>
          <a:stretch>
            <a:fillRect/>
          </a:stretch>
        </p:blipFill>
        <p:spPr>
          <a:xfrm>
            <a:off x="2304800" y="844025"/>
            <a:ext cx="4534376" cy="387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213" name="Google Shape;213;p31"/>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14" name="Google Shape;214;p31"/>
          <p:cNvPicPr preferRelativeResize="0"/>
          <p:nvPr/>
        </p:nvPicPr>
        <p:blipFill>
          <a:blip r:embed="rId5">
            <a:alphaModFix/>
          </a:blip>
          <a:stretch>
            <a:fillRect/>
          </a:stretch>
        </p:blipFill>
        <p:spPr>
          <a:xfrm>
            <a:off x="1409800" y="1067500"/>
            <a:ext cx="6324388" cy="365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2"/>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220" name="Google Shape;220;p32"/>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txBox="1"/>
          <p:nvPr/>
        </p:nvSpPr>
        <p:spPr>
          <a:xfrm>
            <a:off x="471700" y="1846925"/>
            <a:ext cx="4356300" cy="766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IF - ELSE</a:t>
            </a:r>
            <a:endParaRPr sz="4200">
              <a:solidFill>
                <a:srgbClr val="FFFFFF"/>
              </a:solidFill>
              <a:latin typeface="Poppins ExtraBold"/>
              <a:ea typeface="Poppins ExtraBold"/>
              <a:cs typeface="Poppins ExtraBold"/>
              <a:sym typeface="Poppins ExtraBold"/>
            </a:endParaRPr>
          </a:p>
        </p:txBody>
      </p:sp>
      <p:sp>
        <p:nvSpPr>
          <p:cNvPr id="223" name="Google Shape;223;p32"/>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224" name="Google Shape;224;p32"/>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225" name="Google Shape;225;p32"/>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PHP</a:t>
            </a:r>
            <a:endParaRPr sz="3200">
              <a:solidFill>
                <a:schemeClr val="dk1"/>
              </a:solidFill>
              <a:latin typeface="Poppins ExtraBold"/>
              <a:ea typeface="Poppins ExtraBold"/>
              <a:cs typeface="Poppins ExtraBold"/>
              <a:sym typeface="Poppins ExtraBold"/>
            </a:endParaRPr>
          </a:p>
        </p:txBody>
      </p:sp>
      <p:sp>
        <p:nvSpPr>
          <p:cNvPr id="72" name="Google Shape;72;p1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73" name="Google Shape;73;p1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74" name="Google Shape;74;p15"/>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000">
                <a:solidFill>
                  <a:srgbClr val="161616"/>
                </a:solidFill>
                <a:latin typeface="Poppins"/>
                <a:ea typeface="Poppins"/>
                <a:cs typeface="Poppins"/>
                <a:sym typeface="Poppins"/>
              </a:rPr>
              <a:t>Latar Belakang</a:t>
            </a:r>
            <a:endParaRPr b="1"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lang="en" sz="1000">
                <a:solidFill>
                  <a:srgbClr val="161616"/>
                </a:solidFill>
                <a:latin typeface="Poppins"/>
                <a:ea typeface="Poppins"/>
                <a:cs typeface="Poppins"/>
                <a:sym typeface="Poppins"/>
              </a:rPr>
              <a:t>PHP diciptakan oleh Rasmus Lerdorf seorang pemrogram C, dan digunakan untuk mencatat jumlah pengunjung pada homepage-nya. Pada awal tahun 1995 dirilis PHP/FI (Form Interpreter) yang memiliki kemampuan dasar membangun aplikasi web, memproses form dan mendukung data mySQL</a:t>
            </a:r>
            <a:endParaRPr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b="1" lang="en" sz="1000">
                <a:solidFill>
                  <a:srgbClr val="161616"/>
                </a:solidFill>
                <a:latin typeface="Poppins"/>
                <a:ea typeface="Poppins"/>
                <a:cs typeface="Poppins"/>
                <a:sym typeface="Poppins"/>
              </a:rPr>
              <a:t>Deskripsi</a:t>
            </a:r>
            <a:endParaRPr b="1"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lang="en" sz="1000">
                <a:solidFill>
                  <a:srgbClr val="161616"/>
                </a:solidFill>
                <a:latin typeface="Poppins"/>
                <a:ea typeface="Poppins"/>
                <a:cs typeface="Poppins"/>
                <a:sym typeface="Poppins"/>
              </a:rPr>
              <a:t>PHP adalah singkatan dari "PHP: Hypertext Prepocessor", yaitu bahasa pemrograman yang digunakan secara luas untuk penanganan pembuatan dan pengembangan sebuah situs web dan bisa digunakan bersamaan dengan HTML.</a:t>
            </a:r>
            <a:endParaRPr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b="1" lang="en" sz="1000">
                <a:solidFill>
                  <a:srgbClr val="161616"/>
                </a:solidFill>
                <a:latin typeface="Poppins"/>
                <a:ea typeface="Poppins"/>
                <a:cs typeface="Poppins"/>
                <a:sym typeface="Poppins"/>
              </a:rPr>
              <a:t>Manfaat </a:t>
            </a:r>
            <a:endParaRPr b="1"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lang="en" sz="1000">
                <a:solidFill>
                  <a:srgbClr val="161616"/>
                </a:solidFill>
                <a:latin typeface="Poppins"/>
                <a:ea typeface="Poppins"/>
                <a:cs typeface="Poppins"/>
                <a:sym typeface="Poppins"/>
              </a:rPr>
              <a:t>Fungsi PHP secara umum ialah untuk mengakses layanan Web dan mengubah halaman HTML statis menjadi halaman dinamis. Memanfaatkan fungsi PHP dengan baik akan otomatis bisa mengembangkan situs web statis atau situs web. Sebagai bahasa pemrograman yang biasanya diterapkan untuk membuat website.</a:t>
            </a:r>
            <a:endParaRPr sz="10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t/>
            </a:r>
            <a:endParaRPr sz="1000">
              <a:solidFill>
                <a:srgbClr val="161616"/>
              </a:solidFill>
              <a:latin typeface="Poppins"/>
              <a:ea typeface="Poppins"/>
              <a:cs typeface="Poppins"/>
              <a:sym typeface="Poppins"/>
            </a:endParaRPr>
          </a:p>
          <a:p>
            <a:pPr indent="0" lvl="0" marL="0" rtl="0" algn="just">
              <a:lnSpc>
                <a:spcPct val="115000"/>
              </a:lnSpc>
              <a:spcBef>
                <a:spcPts val="1200"/>
              </a:spcBef>
              <a:spcAft>
                <a:spcPts val="1200"/>
              </a:spcAft>
              <a:buNone/>
            </a:pPr>
            <a:r>
              <a:t/>
            </a:r>
            <a:endParaRPr sz="1000">
              <a:solidFill>
                <a:srgbClr val="161616"/>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3"/>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231" name="Google Shape;231;p33"/>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32" name="Google Shape;232;p33"/>
          <p:cNvPicPr preferRelativeResize="0"/>
          <p:nvPr/>
        </p:nvPicPr>
        <p:blipFill rotWithShape="1">
          <a:blip r:embed="rId5">
            <a:alphaModFix/>
          </a:blip>
          <a:srcRect b="5550" l="3701" r="2109" t="9059"/>
          <a:stretch/>
        </p:blipFill>
        <p:spPr>
          <a:xfrm>
            <a:off x="2706625" y="1702100"/>
            <a:ext cx="3794825" cy="1813700"/>
          </a:xfrm>
          <a:prstGeom prst="rect">
            <a:avLst/>
          </a:prstGeom>
          <a:noFill/>
          <a:ln>
            <a:noFill/>
          </a:ln>
        </p:spPr>
      </p:pic>
      <p:sp>
        <p:nvSpPr>
          <p:cNvPr id="233" name="Google Shape;233;p33"/>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If - Else</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34"/>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239" name="Google Shape;239;p34"/>
          <p:cNvPicPr preferRelativeResize="0"/>
          <p:nvPr/>
        </p:nvPicPr>
        <p:blipFill>
          <a:blip r:embed="rId4">
            <a:alphaModFix/>
          </a:blip>
          <a:stretch>
            <a:fillRect/>
          </a:stretch>
        </p:blipFill>
        <p:spPr>
          <a:xfrm>
            <a:off x="410098" y="313705"/>
            <a:ext cx="1042226" cy="221575"/>
          </a:xfrm>
          <a:prstGeom prst="rect">
            <a:avLst/>
          </a:prstGeom>
          <a:noFill/>
          <a:ln>
            <a:noFill/>
          </a:ln>
        </p:spPr>
      </p:pic>
      <p:pic>
        <p:nvPicPr>
          <p:cNvPr id="240" name="Google Shape;240;p34"/>
          <p:cNvPicPr preferRelativeResize="0"/>
          <p:nvPr/>
        </p:nvPicPr>
        <p:blipFill>
          <a:blip r:embed="rId5">
            <a:alphaModFix/>
          </a:blip>
          <a:stretch>
            <a:fillRect/>
          </a:stretch>
        </p:blipFill>
        <p:spPr>
          <a:xfrm>
            <a:off x="2790825" y="1419225"/>
            <a:ext cx="3562350" cy="2305050"/>
          </a:xfrm>
          <a:prstGeom prst="rect">
            <a:avLst/>
          </a:prstGeom>
          <a:noFill/>
          <a:ln>
            <a:noFill/>
          </a:ln>
        </p:spPr>
      </p:pic>
      <p:sp>
        <p:nvSpPr>
          <p:cNvPr id="241" name="Google Shape;241;p34"/>
          <p:cNvSpPr txBox="1"/>
          <p:nvPr/>
        </p:nvSpPr>
        <p:spPr>
          <a:xfrm>
            <a:off x="904575" y="539050"/>
            <a:ext cx="7194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If - Else</a:t>
            </a:r>
            <a:endParaRPr sz="3200">
              <a:solidFill>
                <a:schemeClr val="lt1"/>
              </a:solidFill>
              <a:latin typeface="Poppins ExtraBold"/>
              <a:ea typeface="Poppins ExtraBold"/>
              <a:cs typeface="Poppins ExtraBold"/>
              <a:sym typeface="Poppins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35"/>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247" name="Google Shape;247;p35"/>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48" name="Google Shape;248;p35"/>
          <p:cNvSpPr txBox="1"/>
          <p:nvPr/>
        </p:nvSpPr>
        <p:spPr>
          <a:xfrm>
            <a:off x="904575" y="539050"/>
            <a:ext cx="7194600" cy="2154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3200">
                <a:solidFill>
                  <a:schemeClr val="dk1"/>
                </a:solidFill>
                <a:latin typeface="Poppins ExtraBold"/>
                <a:ea typeface="Poppins ExtraBold"/>
                <a:cs typeface="Poppins ExtraBold"/>
                <a:sym typeface="Poppins ExtraBold"/>
              </a:rPr>
              <a:t>If - Else If -Else</a:t>
            </a:r>
            <a:endParaRPr sz="3200">
              <a:solidFill>
                <a:schemeClr val="dk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Clr>
                <a:schemeClr val="dk1"/>
              </a:buClr>
              <a:buSzPts val="1100"/>
              <a:buFont typeface="Arial"/>
              <a:buNone/>
            </a:pPr>
            <a:r>
              <a:t/>
            </a:r>
            <a:endParaRPr sz="3200">
              <a:solidFill>
                <a:schemeClr val="lt1"/>
              </a:solidFill>
              <a:latin typeface="Poppins ExtraBold"/>
              <a:ea typeface="Poppins ExtraBold"/>
              <a:cs typeface="Poppins ExtraBold"/>
              <a:sym typeface="Poppins ExtraBold"/>
            </a:endParaRPr>
          </a:p>
          <a:p>
            <a:pPr indent="0" lvl="0" marL="0" rtl="0" algn="ctr">
              <a:lnSpc>
                <a:spcPct val="150000"/>
              </a:lnSpc>
              <a:spcBef>
                <a:spcPts val="0"/>
              </a:spcBef>
              <a:spcAft>
                <a:spcPts val="0"/>
              </a:spcAft>
              <a:buNone/>
            </a:pPr>
            <a:r>
              <a:t/>
            </a:r>
            <a:endParaRPr sz="3200">
              <a:solidFill>
                <a:schemeClr val="lt1"/>
              </a:solidFill>
              <a:latin typeface="Poppins ExtraBold"/>
              <a:ea typeface="Poppins ExtraBold"/>
              <a:cs typeface="Poppins ExtraBold"/>
              <a:sym typeface="Poppins ExtraBold"/>
            </a:endParaRPr>
          </a:p>
        </p:txBody>
      </p:sp>
      <p:pic>
        <p:nvPicPr>
          <p:cNvPr id="249" name="Google Shape;249;p35"/>
          <p:cNvPicPr preferRelativeResize="0"/>
          <p:nvPr/>
        </p:nvPicPr>
        <p:blipFill rotWithShape="1">
          <a:blip r:embed="rId5">
            <a:alphaModFix/>
          </a:blip>
          <a:srcRect b="0" l="0" r="0" t="32705"/>
          <a:stretch/>
        </p:blipFill>
        <p:spPr>
          <a:xfrm>
            <a:off x="1440738" y="1798650"/>
            <a:ext cx="6262524" cy="2051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6"/>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255" name="Google Shape;255;p36"/>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56" name="Google Shape;256;p36"/>
          <p:cNvSpPr txBox="1"/>
          <p:nvPr/>
        </p:nvSpPr>
        <p:spPr>
          <a:xfrm>
            <a:off x="904575" y="539050"/>
            <a:ext cx="7194600" cy="631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900">
                <a:solidFill>
                  <a:schemeClr val="lt1"/>
                </a:solidFill>
                <a:latin typeface="Poppins ExtraBold"/>
                <a:ea typeface="Poppins ExtraBold"/>
                <a:cs typeface="Poppins ExtraBold"/>
                <a:sym typeface="Poppins ExtraBold"/>
              </a:rPr>
              <a:t>Contoh Implementasi Sederhana (1)</a:t>
            </a:r>
            <a:endParaRPr sz="2900">
              <a:solidFill>
                <a:schemeClr val="lt1"/>
              </a:solidFill>
              <a:latin typeface="Poppins ExtraBold"/>
              <a:ea typeface="Poppins ExtraBold"/>
              <a:cs typeface="Poppins ExtraBold"/>
              <a:sym typeface="Poppins ExtraBold"/>
            </a:endParaRPr>
          </a:p>
        </p:txBody>
      </p:sp>
      <p:pic>
        <p:nvPicPr>
          <p:cNvPr id="257" name="Google Shape;257;p36"/>
          <p:cNvPicPr preferRelativeResize="0"/>
          <p:nvPr/>
        </p:nvPicPr>
        <p:blipFill>
          <a:blip r:embed="rId5">
            <a:alphaModFix/>
          </a:blip>
          <a:stretch>
            <a:fillRect/>
          </a:stretch>
        </p:blipFill>
        <p:spPr>
          <a:xfrm>
            <a:off x="2389999" y="1605325"/>
            <a:ext cx="4223775" cy="295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3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lt1"/>
                </a:solidFill>
                <a:latin typeface="Poppins"/>
                <a:ea typeface="Poppins"/>
                <a:cs typeface="Poppins"/>
                <a:sym typeface="Poppins"/>
              </a:rPr>
              <a:t>www.eduwork.id | Page 05</a:t>
            </a:r>
            <a:endParaRPr sz="1000">
              <a:solidFill>
                <a:schemeClr val="lt1"/>
              </a:solidFill>
              <a:latin typeface="Poppins"/>
              <a:ea typeface="Poppins"/>
              <a:cs typeface="Poppins"/>
              <a:sym typeface="Poppins"/>
            </a:endParaRPr>
          </a:p>
        </p:txBody>
      </p:sp>
      <p:pic>
        <p:nvPicPr>
          <p:cNvPr id="263" name="Google Shape;263;p3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264" name="Google Shape;264;p37"/>
          <p:cNvSpPr txBox="1"/>
          <p:nvPr/>
        </p:nvSpPr>
        <p:spPr>
          <a:xfrm>
            <a:off x="904575" y="539050"/>
            <a:ext cx="7194600" cy="615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800">
                <a:solidFill>
                  <a:schemeClr val="lt1"/>
                </a:solidFill>
                <a:latin typeface="Poppins ExtraBold"/>
                <a:ea typeface="Poppins ExtraBold"/>
                <a:cs typeface="Poppins ExtraBold"/>
                <a:sym typeface="Poppins ExtraBold"/>
              </a:rPr>
              <a:t>Contoh Implementasi Sederhana (2)</a:t>
            </a:r>
            <a:endParaRPr sz="2800">
              <a:solidFill>
                <a:schemeClr val="lt1"/>
              </a:solidFill>
              <a:latin typeface="Poppins ExtraBold"/>
              <a:ea typeface="Poppins ExtraBold"/>
              <a:cs typeface="Poppins ExtraBold"/>
              <a:sym typeface="Poppins ExtraBold"/>
            </a:endParaRPr>
          </a:p>
        </p:txBody>
      </p:sp>
      <p:pic>
        <p:nvPicPr>
          <p:cNvPr id="265" name="Google Shape;265;p37"/>
          <p:cNvPicPr preferRelativeResize="0"/>
          <p:nvPr/>
        </p:nvPicPr>
        <p:blipFill>
          <a:blip r:embed="rId5">
            <a:alphaModFix/>
          </a:blip>
          <a:stretch>
            <a:fillRect/>
          </a:stretch>
        </p:blipFill>
        <p:spPr>
          <a:xfrm>
            <a:off x="3151025" y="1507825"/>
            <a:ext cx="2701675" cy="3214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nvSpPr>
        <p:spPr>
          <a:xfrm>
            <a:off x="7491133" y="4644625"/>
            <a:ext cx="1576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Poppins"/>
                <a:ea typeface="Poppins"/>
                <a:cs typeface="Poppins"/>
                <a:sym typeface="Poppins"/>
              </a:rPr>
              <a:t>www.eduwork.id</a:t>
            </a:r>
            <a:endParaRPr sz="900">
              <a:solidFill>
                <a:srgbClr val="FFFFFF"/>
              </a:solidFill>
              <a:latin typeface="Poppins"/>
              <a:ea typeface="Poppins"/>
              <a:cs typeface="Poppins"/>
              <a:sym typeface="Poppins"/>
            </a:endParaRPr>
          </a:p>
        </p:txBody>
      </p:sp>
      <p:sp>
        <p:nvSpPr>
          <p:cNvPr id="80" name="Google Shape;80;p16"/>
          <p:cNvSpPr/>
          <p:nvPr/>
        </p:nvSpPr>
        <p:spPr>
          <a:xfrm>
            <a:off x="585875" y="1625210"/>
            <a:ext cx="600300" cy="8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531828" y="2704695"/>
            <a:ext cx="3722700" cy="174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nvSpPr>
        <p:spPr>
          <a:xfrm>
            <a:off x="471700" y="1846925"/>
            <a:ext cx="4356300" cy="7665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4200">
                <a:solidFill>
                  <a:srgbClr val="FFFFFF"/>
                </a:solidFill>
                <a:latin typeface="Poppins ExtraBold"/>
                <a:ea typeface="Poppins ExtraBold"/>
                <a:cs typeface="Poppins ExtraBold"/>
                <a:sym typeface="Poppins ExtraBold"/>
              </a:rPr>
              <a:t>SINTAKS DASAR</a:t>
            </a:r>
            <a:endParaRPr sz="4200">
              <a:solidFill>
                <a:srgbClr val="FFFFFF"/>
              </a:solidFill>
              <a:latin typeface="Poppins ExtraBold"/>
              <a:ea typeface="Poppins ExtraBold"/>
              <a:cs typeface="Poppins ExtraBold"/>
              <a:sym typeface="Poppins ExtraBold"/>
            </a:endParaRPr>
          </a:p>
        </p:txBody>
      </p:sp>
      <p:sp>
        <p:nvSpPr>
          <p:cNvPr id="83" name="Google Shape;83;p16"/>
          <p:cNvSpPr txBox="1"/>
          <p:nvPr/>
        </p:nvSpPr>
        <p:spPr>
          <a:xfrm>
            <a:off x="471700" y="2477502"/>
            <a:ext cx="4155300" cy="766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FFFFFF"/>
                </a:solidFill>
                <a:latin typeface="Poppins"/>
                <a:ea typeface="Poppins"/>
                <a:cs typeface="Poppins"/>
                <a:sym typeface="Poppins"/>
              </a:rPr>
              <a:t>Present by Eduwork.id</a:t>
            </a:r>
            <a:endParaRPr sz="1700">
              <a:solidFill>
                <a:srgbClr val="FFFFFF"/>
              </a:solidFill>
              <a:latin typeface="Poppins"/>
              <a:ea typeface="Poppins"/>
              <a:cs typeface="Poppins"/>
              <a:sym typeface="Poppins"/>
            </a:endParaRPr>
          </a:p>
        </p:txBody>
      </p:sp>
      <p:pic>
        <p:nvPicPr>
          <p:cNvPr id="84" name="Google Shape;84;p16"/>
          <p:cNvPicPr preferRelativeResize="0"/>
          <p:nvPr/>
        </p:nvPicPr>
        <p:blipFill rotWithShape="1">
          <a:blip r:embed="rId4">
            <a:alphaModFix/>
          </a:blip>
          <a:srcRect b="20769" l="68489" r="58548" t="19202"/>
          <a:stretch/>
        </p:blipFill>
        <p:spPr>
          <a:xfrm flipH="1">
            <a:off x="5670900" y="0"/>
            <a:ext cx="3473100" cy="5143500"/>
          </a:xfrm>
          <a:prstGeom prst="round1Rect">
            <a:avLst>
              <a:gd fmla="val 16667" name="adj"/>
            </a:avLst>
          </a:prstGeom>
          <a:noFill/>
          <a:ln>
            <a:noFill/>
          </a:ln>
        </p:spPr>
      </p:pic>
      <p:pic>
        <p:nvPicPr>
          <p:cNvPr id="85" name="Google Shape;85;p16"/>
          <p:cNvPicPr preferRelativeResize="0"/>
          <p:nvPr/>
        </p:nvPicPr>
        <p:blipFill>
          <a:blip r:embed="rId5">
            <a:alphaModFix/>
          </a:blip>
          <a:stretch>
            <a:fillRect/>
          </a:stretch>
        </p:blipFill>
        <p:spPr>
          <a:xfrm>
            <a:off x="410098" y="313705"/>
            <a:ext cx="1042226" cy="22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nvSpPr>
        <p:spPr>
          <a:xfrm>
            <a:off x="1830200" y="539050"/>
            <a:ext cx="55116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Referensi Belajar</a:t>
            </a:r>
            <a:endParaRPr sz="3200">
              <a:solidFill>
                <a:schemeClr val="dk1"/>
              </a:solidFill>
              <a:latin typeface="Poppins ExtraBold"/>
              <a:ea typeface="Poppins ExtraBold"/>
              <a:cs typeface="Poppins ExtraBold"/>
              <a:sym typeface="Poppins ExtraBold"/>
            </a:endParaRPr>
          </a:p>
        </p:txBody>
      </p:sp>
      <p:sp>
        <p:nvSpPr>
          <p:cNvPr id="91" name="Google Shape;91;p17"/>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92" name="Google Shape;92;p17"/>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93" name="Google Shape;93;p17"/>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u="sng">
                <a:solidFill>
                  <a:schemeClr val="hlink"/>
                </a:solidFill>
                <a:latin typeface="Poppins"/>
                <a:ea typeface="Poppins"/>
                <a:cs typeface="Poppins"/>
                <a:sym typeface="Poppins"/>
                <a:hlinkClick r:id="rId5"/>
              </a:rPr>
              <a:t>https://www.youtube.com/watch?v=l1W2OwV5rgY&amp;list=PLFIM0718LjIUqXfmEIBE3-uzERZPh3vp6</a:t>
            </a:r>
            <a:r>
              <a:rPr lang="en" sz="1200">
                <a:solidFill>
                  <a:srgbClr val="161616"/>
                </a:solidFill>
                <a:latin typeface="Poppins"/>
                <a:ea typeface="Poppins"/>
                <a:cs typeface="Poppins"/>
                <a:sym typeface="Poppins"/>
              </a:rPr>
              <a:t> </a:t>
            </a:r>
            <a:endParaRPr sz="12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lang="en" sz="1200" u="sng">
                <a:solidFill>
                  <a:schemeClr val="hlink"/>
                </a:solidFill>
                <a:latin typeface="Poppins"/>
                <a:ea typeface="Poppins"/>
                <a:cs typeface="Poppins"/>
                <a:sym typeface="Poppins"/>
                <a:hlinkClick r:id="rId6"/>
              </a:rPr>
              <a:t>https://www.youtube.com/watch?v=TaBWhb5SPfc</a:t>
            </a:r>
            <a:r>
              <a:rPr lang="en" sz="1200">
                <a:solidFill>
                  <a:srgbClr val="161616"/>
                </a:solidFill>
                <a:latin typeface="Poppins"/>
                <a:ea typeface="Poppins"/>
                <a:cs typeface="Poppins"/>
                <a:sym typeface="Poppins"/>
              </a:rPr>
              <a:t> </a:t>
            </a:r>
            <a:endParaRPr sz="12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rPr lang="en" sz="1200" u="sng">
                <a:solidFill>
                  <a:schemeClr val="hlink"/>
                </a:solidFill>
                <a:latin typeface="Poppins"/>
                <a:ea typeface="Poppins"/>
                <a:cs typeface="Poppins"/>
                <a:sym typeface="Poppins"/>
                <a:hlinkClick r:id="rId7"/>
              </a:rPr>
              <a:t>https://www.petanikode.com/tutorial/php/</a:t>
            </a:r>
            <a:r>
              <a:rPr lang="en" sz="1200">
                <a:solidFill>
                  <a:srgbClr val="161616"/>
                </a:solidFill>
                <a:latin typeface="Poppins"/>
                <a:ea typeface="Poppins"/>
                <a:cs typeface="Poppins"/>
                <a:sym typeface="Poppins"/>
              </a:rPr>
              <a:t> </a:t>
            </a:r>
            <a:endParaRPr sz="1200">
              <a:solidFill>
                <a:srgbClr val="161616"/>
              </a:solidFill>
              <a:latin typeface="Poppins"/>
              <a:ea typeface="Poppins"/>
              <a:cs typeface="Poppins"/>
              <a:sym typeface="Poppins"/>
            </a:endParaRPr>
          </a:p>
          <a:p>
            <a:pPr indent="0" lvl="0" marL="0" rtl="0" algn="just">
              <a:lnSpc>
                <a:spcPct val="115000"/>
              </a:lnSpc>
              <a:spcBef>
                <a:spcPts val="1200"/>
              </a:spcBef>
              <a:spcAft>
                <a:spcPts val="0"/>
              </a:spcAft>
              <a:buClr>
                <a:schemeClr val="dk1"/>
              </a:buClr>
              <a:buSzPts val="1100"/>
              <a:buFont typeface="Arial"/>
              <a:buNone/>
            </a:pPr>
            <a:r>
              <a:t/>
            </a:r>
            <a:endParaRPr sz="1200">
              <a:solidFill>
                <a:srgbClr val="161616"/>
              </a:solidFill>
              <a:latin typeface="Poppins"/>
              <a:ea typeface="Poppins"/>
              <a:cs typeface="Poppins"/>
              <a:sym typeface="Poppins"/>
            </a:endParaRPr>
          </a:p>
          <a:p>
            <a:pPr indent="0" lvl="0" marL="0" rtl="0" algn="just">
              <a:lnSpc>
                <a:spcPct val="115000"/>
              </a:lnSpc>
              <a:spcBef>
                <a:spcPts val="1200"/>
              </a:spcBef>
              <a:spcAft>
                <a:spcPts val="1200"/>
              </a:spcAft>
              <a:buClr>
                <a:srgbClr val="000000"/>
              </a:buClr>
              <a:buSzPts val="1100"/>
              <a:buFont typeface="Arial"/>
              <a:buNone/>
            </a:pPr>
            <a:r>
              <a:t/>
            </a:r>
            <a:endParaRPr sz="1200">
              <a:solidFill>
                <a:srgbClr val="161616"/>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8"/>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Aplikasi yang dibutuhkan</a:t>
            </a:r>
            <a:endParaRPr sz="3200">
              <a:solidFill>
                <a:schemeClr val="dk1"/>
              </a:solidFill>
              <a:latin typeface="Poppins ExtraBold"/>
              <a:ea typeface="Poppins ExtraBold"/>
              <a:cs typeface="Poppins ExtraBold"/>
              <a:sym typeface="Poppins ExtraBold"/>
            </a:endParaRPr>
          </a:p>
        </p:txBody>
      </p:sp>
      <p:sp>
        <p:nvSpPr>
          <p:cNvPr id="99" name="Google Shape;99;p18"/>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00" name="Google Shape;100;p18"/>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01" name="Google Shape;101;p18"/>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1200">
                <a:solidFill>
                  <a:srgbClr val="202124"/>
                </a:solidFill>
                <a:latin typeface="Poppins"/>
                <a:ea typeface="Poppins"/>
                <a:cs typeface="Poppins"/>
                <a:sym typeface="Poppins"/>
              </a:rPr>
              <a:t>Online </a:t>
            </a:r>
            <a:r>
              <a:rPr lang="en" sz="1200">
                <a:solidFill>
                  <a:srgbClr val="202124"/>
                </a:solidFill>
                <a:latin typeface="Poppins"/>
                <a:ea typeface="Poppins"/>
                <a:cs typeface="Poppins"/>
                <a:sym typeface="Poppins"/>
              </a:rPr>
              <a:t>	</a:t>
            </a:r>
            <a:r>
              <a:rPr b="1" lang="en" sz="1200">
                <a:solidFill>
                  <a:srgbClr val="202124"/>
                </a:solidFill>
                <a:latin typeface="Poppins"/>
                <a:ea typeface="Poppins"/>
                <a:cs typeface="Poppins"/>
                <a:sym typeface="Poppins"/>
              </a:rPr>
              <a:t>: </a:t>
            </a:r>
            <a:r>
              <a:rPr lang="en" sz="1200" u="sng">
                <a:solidFill>
                  <a:schemeClr val="accent5"/>
                </a:solidFill>
                <a:latin typeface="Poppins"/>
                <a:ea typeface="Poppins"/>
                <a:cs typeface="Poppins"/>
                <a:sym typeface="Poppins"/>
                <a:hlinkClick r:id="rId5">
                  <a:extLst>
                    <a:ext uri="{A12FA001-AC4F-418D-AE19-62706E023703}">
                      <ahyp:hlinkClr val="tx"/>
                    </a:ext>
                  </a:extLst>
                </a:hlinkClick>
              </a:rPr>
              <a:t>https://www.w3schools.com/php/phptryit.asp?filename=tryphp_compiler</a:t>
            </a:r>
            <a:endParaRPr sz="1200">
              <a:solidFill>
                <a:srgbClr val="202124"/>
              </a:solidFill>
              <a:latin typeface="Poppins"/>
              <a:ea typeface="Poppins"/>
              <a:cs typeface="Poppins"/>
              <a:sym typeface="Poppins"/>
            </a:endParaRPr>
          </a:p>
          <a:p>
            <a:pPr indent="0" lvl="0" marL="0" rtl="0" algn="just">
              <a:lnSpc>
                <a:spcPct val="150000"/>
              </a:lnSpc>
              <a:spcBef>
                <a:spcPts val="1200"/>
              </a:spcBef>
              <a:spcAft>
                <a:spcPts val="1200"/>
              </a:spcAft>
              <a:buClr>
                <a:schemeClr val="dk1"/>
              </a:buClr>
              <a:buSzPts val="1100"/>
              <a:buFont typeface="Arial"/>
              <a:buNone/>
            </a:pPr>
            <a:r>
              <a:rPr b="1" lang="en" sz="1200">
                <a:solidFill>
                  <a:srgbClr val="202124"/>
                </a:solidFill>
                <a:latin typeface="Poppins"/>
                <a:ea typeface="Poppins"/>
                <a:cs typeface="Poppins"/>
                <a:sym typeface="Poppins"/>
              </a:rPr>
              <a:t>Offline </a:t>
            </a:r>
            <a:r>
              <a:rPr lang="en" sz="1200">
                <a:solidFill>
                  <a:srgbClr val="202124"/>
                </a:solidFill>
                <a:latin typeface="Poppins"/>
                <a:ea typeface="Poppins"/>
                <a:cs typeface="Poppins"/>
                <a:sym typeface="Poppins"/>
              </a:rPr>
              <a:t>	</a:t>
            </a:r>
            <a:r>
              <a:rPr b="1" lang="en" sz="1200">
                <a:solidFill>
                  <a:srgbClr val="202124"/>
                </a:solidFill>
                <a:latin typeface="Poppins"/>
                <a:ea typeface="Poppins"/>
                <a:cs typeface="Poppins"/>
                <a:sym typeface="Poppins"/>
              </a:rPr>
              <a:t>: </a:t>
            </a:r>
            <a:r>
              <a:rPr lang="en" sz="1200">
                <a:solidFill>
                  <a:srgbClr val="202124"/>
                </a:solidFill>
                <a:latin typeface="Poppins"/>
                <a:ea typeface="Poppins"/>
                <a:cs typeface="Poppins"/>
                <a:sym typeface="Poppins"/>
              </a:rPr>
              <a:t>Aplikasi Sublime Text, Visual Studio Code, Notepad++, dan lain lain</a:t>
            </a:r>
            <a:endParaRPr sz="1200">
              <a:solidFill>
                <a:srgbClr val="161616"/>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9"/>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Sintaks Dasar</a:t>
            </a:r>
            <a:endParaRPr sz="3200">
              <a:solidFill>
                <a:schemeClr val="dk1"/>
              </a:solidFill>
              <a:latin typeface="Poppins ExtraBold"/>
              <a:ea typeface="Poppins ExtraBold"/>
              <a:cs typeface="Poppins ExtraBold"/>
              <a:sym typeface="Poppins ExtraBold"/>
            </a:endParaRPr>
          </a:p>
        </p:txBody>
      </p:sp>
      <p:sp>
        <p:nvSpPr>
          <p:cNvPr id="107" name="Google Shape;107;p19"/>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08" name="Google Shape;108;p19"/>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09" name="Google Shape;109;p19"/>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161616"/>
                </a:solidFill>
                <a:latin typeface="Poppins"/>
                <a:ea typeface="Poppins"/>
                <a:cs typeface="Poppins"/>
                <a:sym typeface="Poppins"/>
              </a:rPr>
              <a:t>Menampilkan sebuah kalimat di PHP (Offline tools)</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10" name="Google Shape;110;p19"/>
          <p:cNvPicPr preferRelativeResize="0"/>
          <p:nvPr/>
        </p:nvPicPr>
        <p:blipFill>
          <a:blip r:embed="rId5">
            <a:alphaModFix/>
          </a:blip>
          <a:stretch>
            <a:fillRect/>
          </a:stretch>
        </p:blipFill>
        <p:spPr>
          <a:xfrm>
            <a:off x="751075" y="1983823"/>
            <a:ext cx="3342550" cy="1287425"/>
          </a:xfrm>
          <a:prstGeom prst="rect">
            <a:avLst/>
          </a:prstGeom>
          <a:noFill/>
          <a:ln>
            <a:noFill/>
          </a:ln>
        </p:spPr>
      </p:pic>
      <p:pic>
        <p:nvPicPr>
          <p:cNvPr id="111" name="Google Shape;111;p19"/>
          <p:cNvPicPr preferRelativeResize="0"/>
          <p:nvPr/>
        </p:nvPicPr>
        <p:blipFill rotWithShape="1">
          <a:blip r:embed="rId6">
            <a:alphaModFix/>
          </a:blip>
          <a:srcRect b="0" l="0" r="5311" t="0"/>
          <a:stretch/>
        </p:blipFill>
        <p:spPr>
          <a:xfrm>
            <a:off x="751075" y="3471100"/>
            <a:ext cx="3342549" cy="12174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0"/>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Sintaks Dasar</a:t>
            </a:r>
            <a:endParaRPr sz="3200">
              <a:solidFill>
                <a:schemeClr val="dk1"/>
              </a:solidFill>
              <a:latin typeface="Poppins ExtraBold"/>
              <a:ea typeface="Poppins ExtraBold"/>
              <a:cs typeface="Poppins ExtraBold"/>
              <a:sym typeface="Poppins ExtraBold"/>
            </a:endParaRPr>
          </a:p>
        </p:txBody>
      </p:sp>
      <p:sp>
        <p:nvSpPr>
          <p:cNvPr id="117" name="Google Shape;117;p20"/>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18" name="Google Shape;118;p20"/>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19" name="Google Shape;119;p20"/>
          <p:cNvSpPr txBox="1"/>
          <p:nvPr/>
        </p:nvSpPr>
        <p:spPr>
          <a:xfrm>
            <a:off x="662650" y="1478700"/>
            <a:ext cx="7647000" cy="3338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161616"/>
                </a:solidFill>
                <a:latin typeface="Poppins"/>
                <a:ea typeface="Poppins"/>
                <a:cs typeface="Poppins"/>
                <a:sym typeface="Poppins"/>
              </a:rPr>
              <a:t>Menampilkan sebuah kalimat di PHP (Online tools)</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20" name="Google Shape;120;p20"/>
          <p:cNvPicPr preferRelativeResize="0"/>
          <p:nvPr/>
        </p:nvPicPr>
        <p:blipFill>
          <a:blip r:embed="rId5">
            <a:alphaModFix/>
          </a:blip>
          <a:stretch>
            <a:fillRect/>
          </a:stretch>
        </p:blipFill>
        <p:spPr>
          <a:xfrm>
            <a:off x="763699" y="1931232"/>
            <a:ext cx="7647002" cy="11740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Sintaks Dasar</a:t>
            </a:r>
            <a:endParaRPr sz="3200">
              <a:solidFill>
                <a:schemeClr val="dk1"/>
              </a:solidFill>
              <a:latin typeface="Poppins ExtraBold"/>
              <a:ea typeface="Poppins ExtraBold"/>
              <a:cs typeface="Poppins ExtraBold"/>
              <a:sym typeface="Poppins ExtraBold"/>
            </a:endParaRPr>
          </a:p>
        </p:txBody>
      </p:sp>
      <p:sp>
        <p:nvSpPr>
          <p:cNvPr id="126" name="Google Shape;126;p21"/>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27" name="Google Shape;127;p21"/>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28" name="Google Shape;128;p21"/>
          <p:cNvSpPr txBox="1"/>
          <p:nvPr/>
        </p:nvSpPr>
        <p:spPr>
          <a:xfrm>
            <a:off x="662650" y="1478700"/>
            <a:ext cx="7352400" cy="983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161616"/>
                </a:solidFill>
                <a:latin typeface="Poppins"/>
                <a:ea typeface="Poppins"/>
                <a:cs typeface="Poppins"/>
                <a:sym typeface="Poppins"/>
              </a:rPr>
              <a:t>Menampilkan kode HTML dan PHP</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29" name="Google Shape;129;p21"/>
          <p:cNvPicPr preferRelativeResize="0"/>
          <p:nvPr/>
        </p:nvPicPr>
        <p:blipFill>
          <a:blip r:embed="rId5">
            <a:alphaModFix/>
          </a:blip>
          <a:stretch>
            <a:fillRect/>
          </a:stretch>
        </p:blipFill>
        <p:spPr>
          <a:xfrm>
            <a:off x="762062" y="3407176"/>
            <a:ext cx="3830975" cy="1410224"/>
          </a:xfrm>
          <a:prstGeom prst="rect">
            <a:avLst/>
          </a:prstGeom>
          <a:noFill/>
          <a:ln>
            <a:noFill/>
          </a:ln>
        </p:spPr>
      </p:pic>
      <p:pic>
        <p:nvPicPr>
          <p:cNvPr id="130" name="Google Shape;130;p21"/>
          <p:cNvPicPr preferRelativeResize="0"/>
          <p:nvPr/>
        </p:nvPicPr>
        <p:blipFill>
          <a:blip r:embed="rId6">
            <a:alphaModFix/>
          </a:blip>
          <a:stretch>
            <a:fillRect/>
          </a:stretch>
        </p:blipFill>
        <p:spPr>
          <a:xfrm>
            <a:off x="762062" y="1898725"/>
            <a:ext cx="3830972" cy="13704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nvSpPr>
        <p:spPr>
          <a:xfrm>
            <a:off x="1525175" y="539050"/>
            <a:ext cx="6079500" cy="67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3200">
                <a:solidFill>
                  <a:schemeClr val="dk1"/>
                </a:solidFill>
                <a:latin typeface="Poppins ExtraBold"/>
                <a:ea typeface="Poppins ExtraBold"/>
                <a:cs typeface="Poppins ExtraBold"/>
                <a:sym typeface="Poppins ExtraBold"/>
              </a:rPr>
              <a:t>Sintaks Dasar</a:t>
            </a:r>
            <a:endParaRPr sz="3200">
              <a:solidFill>
                <a:schemeClr val="dk1"/>
              </a:solidFill>
              <a:latin typeface="Poppins ExtraBold"/>
              <a:ea typeface="Poppins ExtraBold"/>
              <a:cs typeface="Poppins ExtraBold"/>
              <a:sym typeface="Poppins ExtraBold"/>
            </a:endParaRPr>
          </a:p>
        </p:txBody>
      </p:sp>
      <p:sp>
        <p:nvSpPr>
          <p:cNvPr id="136" name="Google Shape;136;p22"/>
          <p:cNvSpPr txBox="1"/>
          <p:nvPr/>
        </p:nvSpPr>
        <p:spPr>
          <a:xfrm>
            <a:off x="6913723" y="227475"/>
            <a:ext cx="18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Poppins"/>
                <a:ea typeface="Poppins"/>
                <a:cs typeface="Poppins"/>
                <a:sym typeface="Poppins"/>
              </a:rPr>
              <a:t>www.eduwork.id | Page 01</a:t>
            </a:r>
            <a:endParaRPr sz="1000">
              <a:solidFill>
                <a:schemeClr val="dk1"/>
              </a:solidFill>
              <a:latin typeface="Poppins"/>
              <a:ea typeface="Poppins"/>
              <a:cs typeface="Poppins"/>
              <a:sym typeface="Poppins"/>
            </a:endParaRPr>
          </a:p>
        </p:txBody>
      </p:sp>
      <p:pic>
        <p:nvPicPr>
          <p:cNvPr id="137" name="Google Shape;137;p22"/>
          <p:cNvPicPr preferRelativeResize="0"/>
          <p:nvPr/>
        </p:nvPicPr>
        <p:blipFill>
          <a:blip r:embed="rId4">
            <a:alphaModFix/>
          </a:blip>
          <a:stretch>
            <a:fillRect/>
          </a:stretch>
        </p:blipFill>
        <p:spPr>
          <a:xfrm>
            <a:off x="410098" y="313705"/>
            <a:ext cx="1042226" cy="221575"/>
          </a:xfrm>
          <a:prstGeom prst="rect">
            <a:avLst/>
          </a:prstGeom>
          <a:noFill/>
          <a:ln>
            <a:noFill/>
          </a:ln>
        </p:spPr>
      </p:pic>
      <p:sp>
        <p:nvSpPr>
          <p:cNvPr id="138" name="Google Shape;138;p22"/>
          <p:cNvSpPr txBox="1"/>
          <p:nvPr/>
        </p:nvSpPr>
        <p:spPr>
          <a:xfrm>
            <a:off x="662650" y="1478700"/>
            <a:ext cx="7352400" cy="983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161616"/>
                </a:solidFill>
                <a:latin typeface="Poppins"/>
                <a:ea typeface="Poppins"/>
                <a:cs typeface="Poppins"/>
                <a:sym typeface="Poppins"/>
              </a:rPr>
              <a:t>Penulisan variable PHP</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0"/>
              </a:spcAft>
              <a:buNone/>
            </a:pPr>
            <a:r>
              <a:t/>
            </a:r>
            <a:endParaRPr sz="1200">
              <a:solidFill>
                <a:srgbClr val="161616"/>
              </a:solidFill>
              <a:latin typeface="Poppins"/>
              <a:ea typeface="Poppins"/>
              <a:cs typeface="Poppins"/>
              <a:sym typeface="Poppins"/>
            </a:endParaRPr>
          </a:p>
          <a:p>
            <a:pPr indent="0" lvl="0" marL="0" rtl="0" algn="just">
              <a:lnSpc>
                <a:spcPct val="150000"/>
              </a:lnSpc>
              <a:spcBef>
                <a:spcPts val="1200"/>
              </a:spcBef>
              <a:spcAft>
                <a:spcPts val="1200"/>
              </a:spcAft>
              <a:buNone/>
            </a:pPr>
            <a:r>
              <a:t/>
            </a:r>
            <a:endParaRPr sz="1200">
              <a:solidFill>
                <a:srgbClr val="161616"/>
              </a:solidFill>
              <a:latin typeface="Poppins"/>
              <a:ea typeface="Poppins"/>
              <a:cs typeface="Poppins"/>
              <a:sym typeface="Poppins"/>
            </a:endParaRPr>
          </a:p>
        </p:txBody>
      </p:sp>
      <p:pic>
        <p:nvPicPr>
          <p:cNvPr id="139" name="Google Shape;139;p22"/>
          <p:cNvPicPr preferRelativeResize="0"/>
          <p:nvPr/>
        </p:nvPicPr>
        <p:blipFill>
          <a:blip r:embed="rId5">
            <a:alphaModFix/>
          </a:blip>
          <a:stretch>
            <a:fillRect/>
          </a:stretch>
        </p:blipFill>
        <p:spPr>
          <a:xfrm>
            <a:off x="777550" y="2032645"/>
            <a:ext cx="3236076" cy="1922475"/>
          </a:xfrm>
          <a:prstGeom prst="rect">
            <a:avLst/>
          </a:prstGeom>
          <a:noFill/>
          <a:ln>
            <a:noFill/>
          </a:ln>
        </p:spPr>
      </p:pic>
      <p:pic>
        <p:nvPicPr>
          <p:cNvPr id="140" name="Google Shape;140;p22"/>
          <p:cNvPicPr preferRelativeResize="0"/>
          <p:nvPr/>
        </p:nvPicPr>
        <p:blipFill>
          <a:blip r:embed="rId6">
            <a:alphaModFix/>
          </a:blip>
          <a:stretch>
            <a:fillRect/>
          </a:stretch>
        </p:blipFill>
        <p:spPr>
          <a:xfrm>
            <a:off x="4721975" y="2032648"/>
            <a:ext cx="3612556" cy="1922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